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5" r:id="rId3"/>
    <p:sldId id="333" r:id="rId4"/>
    <p:sldId id="316" r:id="rId5"/>
    <p:sldId id="317" r:id="rId6"/>
    <p:sldId id="318" r:id="rId7"/>
    <p:sldId id="319" r:id="rId8"/>
    <p:sldId id="320" r:id="rId9"/>
    <p:sldId id="321" r:id="rId10"/>
    <p:sldId id="334" r:id="rId11"/>
    <p:sldId id="335" r:id="rId12"/>
    <p:sldId id="336" r:id="rId13"/>
    <p:sldId id="337" r:id="rId14"/>
    <p:sldId id="338" r:id="rId15"/>
    <p:sldId id="339" r:id="rId16"/>
    <p:sldId id="340" r:id="rId17"/>
    <p:sldId id="341" r:id="rId18"/>
    <p:sldId id="3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38E9-F753-40DB-9E0E-70D68039C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CC1DC0-6622-448C-8F33-3C9A775AA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571DC1-6D4B-409C-992E-6E1F97DC0619}"/>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5" name="Footer Placeholder 4">
            <a:extLst>
              <a:ext uri="{FF2B5EF4-FFF2-40B4-BE49-F238E27FC236}">
                <a16:creationId xmlns:a16="http://schemas.microsoft.com/office/drawing/2014/main" id="{C060AFD3-4A23-40D6-B755-9227D6141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DBA976-167A-40BC-A090-0038F3539482}"/>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93613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E599-FD9D-4B36-8821-658BE87D10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E3A840-9D9C-4D78-9FA6-8834EE837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692F3-54B9-4FB0-A39A-85503D7466B4}"/>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5" name="Footer Placeholder 4">
            <a:extLst>
              <a:ext uri="{FF2B5EF4-FFF2-40B4-BE49-F238E27FC236}">
                <a16:creationId xmlns:a16="http://schemas.microsoft.com/office/drawing/2014/main" id="{E7105046-7B4D-42D1-A2AD-9CA5EEAE9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4AAB4-BDCF-4412-B3CA-B32089C91E7D}"/>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44620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83C82-ED30-4BC0-9B4B-F2AE3452D1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507AB8-9101-4FF9-939E-475F6DA08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8F0AB-133E-400D-921C-C90C1A97AADC}"/>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5" name="Footer Placeholder 4">
            <a:extLst>
              <a:ext uri="{FF2B5EF4-FFF2-40B4-BE49-F238E27FC236}">
                <a16:creationId xmlns:a16="http://schemas.microsoft.com/office/drawing/2014/main" id="{711316CC-AC29-48E8-806A-41B4883B9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E60E6-CF75-4E26-B784-823A13A6BBAE}"/>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38655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E73B-800D-429E-A1A5-26B3BAC81A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11DCA-3147-4D73-8D86-D49CBD9C2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02D62-4F80-4079-BE63-03EA3418814D}"/>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5" name="Footer Placeholder 4">
            <a:extLst>
              <a:ext uri="{FF2B5EF4-FFF2-40B4-BE49-F238E27FC236}">
                <a16:creationId xmlns:a16="http://schemas.microsoft.com/office/drawing/2014/main" id="{8580FC11-8CE8-494A-BF8B-19653E52D9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05C68-69AC-4757-8AD9-99F8DD755A3F}"/>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32359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4E0B-4428-4D5F-8BDE-D8F5425C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BCB495-5C1E-4B4B-AD06-768D788EE9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FBA83-EF6A-4BED-BF85-BCDAD7459D9A}"/>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5" name="Footer Placeholder 4">
            <a:extLst>
              <a:ext uri="{FF2B5EF4-FFF2-40B4-BE49-F238E27FC236}">
                <a16:creationId xmlns:a16="http://schemas.microsoft.com/office/drawing/2014/main" id="{482C6570-4E79-44AD-8021-6A2581BCA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3B025-27D4-436F-AA90-2D143C1CEC18}"/>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350803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F6F6-05B4-4D5A-BC9F-66CA974458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FE4DDC-D825-498C-971D-3DC15F2C61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19970A-2F09-4558-8AF1-BDE934897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D749E7-D5FC-446D-B9FF-DB2860F9AC59}"/>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6" name="Footer Placeholder 5">
            <a:extLst>
              <a:ext uri="{FF2B5EF4-FFF2-40B4-BE49-F238E27FC236}">
                <a16:creationId xmlns:a16="http://schemas.microsoft.com/office/drawing/2014/main" id="{9E3B2AAD-7804-4DF2-BD00-251DA8DF3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937776-6304-4F88-90D4-3CD0C59D7213}"/>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10962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A963-C442-4476-B0C1-3647F00868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DA9DA8-9629-418D-ADE4-6183C7882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26794-111D-4198-90E3-BB8FF6EF1F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40847A-83C1-47CB-8F97-116D37EB6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FA2B1-FDAA-4642-88F1-998C9A209C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8BC5BB-D446-4C10-851A-D0E02EA55ABB}"/>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8" name="Footer Placeholder 7">
            <a:extLst>
              <a:ext uri="{FF2B5EF4-FFF2-40B4-BE49-F238E27FC236}">
                <a16:creationId xmlns:a16="http://schemas.microsoft.com/office/drawing/2014/main" id="{C4EBA5B9-48B4-44F9-A4E4-5BA668EDB5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8FEA51-8CA3-4AB7-99E7-EA16E96FDE34}"/>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204563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98F5-F0D2-493A-8BEE-5A84CF817D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A07AFA-EE50-46BC-873C-C303AD7FFCD6}"/>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4" name="Footer Placeholder 3">
            <a:extLst>
              <a:ext uri="{FF2B5EF4-FFF2-40B4-BE49-F238E27FC236}">
                <a16:creationId xmlns:a16="http://schemas.microsoft.com/office/drawing/2014/main" id="{037B94F4-7883-45A2-BBD1-0A18F562F3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EF703D-0FB3-427A-8C5A-C14ADADE6BAD}"/>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391760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160E9-C91D-48C3-9946-CD85E8698A2A}"/>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3" name="Footer Placeholder 2">
            <a:extLst>
              <a:ext uri="{FF2B5EF4-FFF2-40B4-BE49-F238E27FC236}">
                <a16:creationId xmlns:a16="http://schemas.microsoft.com/office/drawing/2014/main" id="{1B7BFD95-74C5-4CDC-B8A6-5F7199764D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AB717D-A7E9-4074-91A9-05A0F421E663}"/>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04036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722A-47A7-47DC-9ECF-54AAC1BDC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FDA437-014F-4AE7-93C5-BBFD3ED12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500B00-1ED2-4E18-9E56-40985351A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4F527-A902-477F-B1A8-259D33D37D8E}"/>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6" name="Footer Placeholder 5">
            <a:extLst>
              <a:ext uri="{FF2B5EF4-FFF2-40B4-BE49-F238E27FC236}">
                <a16:creationId xmlns:a16="http://schemas.microsoft.com/office/drawing/2014/main" id="{E24EBF90-548E-4DF6-976E-CF0035E8AE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F725F0-A3BD-40C9-9BD6-C5717FED6F66}"/>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65876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ED9E-0F39-4889-BF08-AE089BC80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4FC70E-BE87-41A7-9FC6-6A41FCA20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23F014-335C-4421-9349-6CA9BE046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19359-3FAE-480D-B7CE-EC24C97E6A30}"/>
              </a:ext>
            </a:extLst>
          </p:cNvPr>
          <p:cNvSpPr>
            <a:spLocks noGrp="1"/>
          </p:cNvSpPr>
          <p:nvPr>
            <p:ph type="dt" sz="half" idx="10"/>
          </p:nvPr>
        </p:nvSpPr>
        <p:spPr/>
        <p:txBody>
          <a:bodyPr/>
          <a:lstStyle/>
          <a:p>
            <a:fld id="{E2A0A351-1EFA-42B5-BCA5-544DAC19DB9B}" type="datetimeFigureOut">
              <a:rPr lang="en-GB" smtClean="0"/>
              <a:t>18/10/2021</a:t>
            </a:fld>
            <a:endParaRPr lang="en-GB"/>
          </a:p>
        </p:txBody>
      </p:sp>
      <p:sp>
        <p:nvSpPr>
          <p:cNvPr id="6" name="Footer Placeholder 5">
            <a:extLst>
              <a:ext uri="{FF2B5EF4-FFF2-40B4-BE49-F238E27FC236}">
                <a16:creationId xmlns:a16="http://schemas.microsoft.com/office/drawing/2014/main" id="{F2B6BE35-3C67-407A-A675-BCC040A2AB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9ECAC-4BBF-4F52-9ECD-A9D8DF00ADFE}"/>
              </a:ext>
            </a:extLst>
          </p:cNvPr>
          <p:cNvSpPr>
            <a:spLocks noGrp="1"/>
          </p:cNvSpPr>
          <p:nvPr>
            <p:ph type="sldNum" sz="quarter" idx="12"/>
          </p:nvPr>
        </p:nvSpPr>
        <p:spPr/>
        <p:txBody>
          <a:bodyPr/>
          <a:lstStyle/>
          <a:p>
            <a:fld id="{9027BED8-FF59-43D1-997D-618FFECA9A73}" type="slidenum">
              <a:rPr lang="en-GB" smtClean="0"/>
              <a:t>‹#›</a:t>
            </a:fld>
            <a:endParaRPr lang="en-GB"/>
          </a:p>
        </p:txBody>
      </p:sp>
    </p:spTree>
    <p:extLst>
      <p:ext uri="{BB962C8B-B14F-4D97-AF65-F5344CB8AC3E}">
        <p14:creationId xmlns:p14="http://schemas.microsoft.com/office/powerpoint/2010/main" val="115478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A4D1BC-36A7-4237-B528-73FEB961F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33A9F0-BF6B-4C6B-B167-7C3A6B7B4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F1747-6814-4898-8831-29A100E99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0A351-1EFA-42B5-BCA5-544DAC19DB9B}" type="datetimeFigureOut">
              <a:rPr lang="en-GB" smtClean="0"/>
              <a:t>18/10/2021</a:t>
            </a:fld>
            <a:endParaRPr lang="en-GB"/>
          </a:p>
        </p:txBody>
      </p:sp>
      <p:sp>
        <p:nvSpPr>
          <p:cNvPr id="5" name="Footer Placeholder 4">
            <a:extLst>
              <a:ext uri="{FF2B5EF4-FFF2-40B4-BE49-F238E27FC236}">
                <a16:creationId xmlns:a16="http://schemas.microsoft.com/office/drawing/2014/main" id="{6A598FFF-B0E5-4A6F-92DA-CAD2390E8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1C1915-AE30-4D13-892B-B6AB06716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7BED8-FF59-43D1-997D-618FFECA9A73}" type="slidenum">
              <a:rPr lang="en-GB" smtClean="0"/>
              <a:t>‹#›</a:t>
            </a:fld>
            <a:endParaRPr lang="en-GB"/>
          </a:p>
        </p:txBody>
      </p:sp>
    </p:spTree>
    <p:extLst>
      <p:ext uri="{BB962C8B-B14F-4D97-AF65-F5344CB8AC3E}">
        <p14:creationId xmlns:p14="http://schemas.microsoft.com/office/powerpoint/2010/main" val="151425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ADE3C-5FA4-43D5-B59E-8CC89BC1B5D5}"/>
              </a:ext>
            </a:extLst>
          </p:cNvPr>
          <p:cNvSpPr txBox="1"/>
          <p:nvPr/>
        </p:nvSpPr>
        <p:spPr>
          <a:xfrm>
            <a:off x="781877" y="599860"/>
            <a:ext cx="10840279" cy="5658280"/>
          </a:xfrm>
          <a:prstGeom prst="rect">
            <a:avLst/>
          </a:prstGeom>
          <a:noFill/>
        </p:spPr>
        <p:txBody>
          <a:bodyPr wrap="square">
            <a:spAutoFit/>
          </a:bodyPr>
          <a:lstStyle/>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Advanced Analytical Chemistry 1</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Separation Technique, </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Chromatography</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Postgraduate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Master's degrees)</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GB"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ctr">
              <a:lnSpc>
                <a:spcPct val="150000"/>
              </a:lnSpc>
            </a:pP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Lecture No. </a:t>
            </a:r>
            <a:r>
              <a:rPr lang="ar-IQ"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3600" dirty="0">
              <a:effectLst/>
              <a:latin typeface="Times New Roman" panose="02020603050405020304" pitchFamily="18" charset="0"/>
              <a:ea typeface="Times New Roman" panose="02020603050405020304" pitchFamily="18" charset="0"/>
            </a:endParaRPr>
          </a:p>
          <a:p>
            <a:pPr algn="ctr">
              <a:lnSpc>
                <a:spcPct val="150000"/>
              </a:lnSpc>
            </a:pP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By </a:t>
            </a:r>
            <a:endParaRPr lang="en-GB" sz="2400" dirty="0">
              <a:effectLst/>
              <a:latin typeface="Times New Roman" panose="02020603050405020304" pitchFamily="18" charset="0"/>
              <a:ea typeface="Times New Roman" panose="02020603050405020304" pitchFamily="18" charset="0"/>
            </a:endParaRPr>
          </a:p>
          <a:p>
            <a:pPr algn="ctr">
              <a:lnSpc>
                <a:spcPct val="150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Asst. Prof. Dr. Layla Salih Al-Omran </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63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7056D3-B7EA-4CD8-B6EC-D9B5135368A3}"/>
              </a:ext>
            </a:extLst>
          </p:cNvPr>
          <p:cNvSpPr txBox="1"/>
          <p:nvPr/>
        </p:nvSpPr>
        <p:spPr>
          <a:xfrm>
            <a:off x="172278" y="0"/>
            <a:ext cx="11847443" cy="6555641"/>
          </a:xfrm>
          <a:prstGeom prst="rect">
            <a:avLst/>
          </a:prstGeom>
          <a:noFill/>
        </p:spPr>
        <p:txBody>
          <a:bodyPr wrap="square">
            <a:spAutoFit/>
          </a:bodyPr>
          <a:lstStyle/>
          <a:p>
            <a:pPr algn="just"/>
            <a:r>
              <a:rPr lang="en-GB" sz="2800" b="1" dirty="0">
                <a:solidFill>
                  <a:srgbClr val="C00000"/>
                </a:solidFill>
                <a:effectLst/>
                <a:latin typeface="Times New Roman" panose="02020603050405020304" pitchFamily="18" charset="0"/>
                <a:ea typeface="Times New Roman" panose="02020603050405020304" pitchFamily="18" charset="0"/>
              </a:rPr>
              <a:t>What is the principle of size exclusion chromatography?</a:t>
            </a:r>
          </a:p>
          <a:p>
            <a:pPr algn="just"/>
            <a:endParaRPr lang="en-GB" sz="28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GB" sz="2800" dirty="0">
                <a:effectLst/>
                <a:latin typeface="Times New Roman" panose="02020603050405020304" pitchFamily="18" charset="0"/>
                <a:ea typeface="Times New Roman" panose="02020603050405020304" pitchFamily="18" charset="0"/>
              </a:rPr>
              <a:t>The column is packed with the beads containing pores to allow entry of molecules based on their sizes.</a:t>
            </a:r>
          </a:p>
          <a:p>
            <a:pPr marL="342900" lvl="0" indent="-342900" algn="just">
              <a:buFont typeface="Wingdings" panose="05000000000000000000" pitchFamily="2" charset="2"/>
              <a:buChar char=""/>
            </a:pPr>
            <a:endParaRPr lang="en-GB" sz="2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GB" sz="2800" dirty="0">
                <a:effectLst/>
                <a:latin typeface="Times New Roman" panose="02020603050405020304" pitchFamily="18" charset="0"/>
                <a:ea typeface="Times New Roman" panose="02020603050405020304" pitchFamily="18" charset="0"/>
              </a:rPr>
              <a:t>Smallest size in the inner part of pore followed by gradual increasing size and largest molecule excluded from entering into the gel. </a:t>
            </a:r>
          </a:p>
          <a:p>
            <a:pPr marL="342900" lvl="0" indent="-342900" algn="just">
              <a:buFont typeface="Wingdings" panose="05000000000000000000" pitchFamily="2" charset="2"/>
              <a:buChar char=""/>
            </a:pPr>
            <a:endParaRPr lang="en-GB" sz="2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GB" sz="2800" dirty="0">
                <a:effectLst/>
                <a:latin typeface="Times New Roman" panose="02020603050405020304" pitchFamily="18" charset="0"/>
                <a:ea typeface="Times New Roman" panose="02020603050405020304" pitchFamily="18" charset="0"/>
              </a:rPr>
              <a:t>The separation occur due to the time they travel to come out from the pores. </a:t>
            </a:r>
          </a:p>
          <a:p>
            <a:pPr marL="342900" lvl="0" indent="-342900" algn="just">
              <a:buFont typeface="Wingdings" panose="05000000000000000000" pitchFamily="2" charset="2"/>
              <a:buChar char=""/>
            </a:pPr>
            <a:endParaRPr lang="en-GB" sz="2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GB" sz="2800" dirty="0">
                <a:effectLst/>
                <a:latin typeface="Times New Roman" panose="02020603050405020304" pitchFamily="18" charset="0"/>
                <a:ea typeface="Times New Roman" panose="02020603050405020304" pitchFamily="18" charset="0"/>
              </a:rPr>
              <a:t>The small molecules present in the inner part of the gel takes longer flow of liquid (or time) and travel longer path to come out where as larger molecules travel less distance to come out. </a:t>
            </a:r>
          </a:p>
          <a:p>
            <a:pPr marL="342900" lvl="0" indent="-342900" algn="just">
              <a:buFont typeface="Wingdings" panose="05000000000000000000" pitchFamily="2" charset="2"/>
              <a:buChar char=""/>
            </a:pPr>
            <a:endParaRPr lang="en-GB" sz="2800" dirty="0">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GB" sz="2800" dirty="0">
                <a:effectLst/>
                <a:latin typeface="Times New Roman" panose="02020603050405020304" pitchFamily="18" charset="0"/>
                <a:ea typeface="Times New Roman" panose="02020603050405020304" pitchFamily="18" charset="0"/>
              </a:rPr>
              <a:t>As a result, the large molecule and small molecule get separated from</a:t>
            </a:r>
          </a:p>
        </p:txBody>
      </p:sp>
    </p:spTree>
    <p:extLst>
      <p:ext uri="{BB962C8B-B14F-4D97-AF65-F5344CB8AC3E}">
        <p14:creationId xmlns:p14="http://schemas.microsoft.com/office/powerpoint/2010/main" val="366910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6D85B3-1665-47F0-8421-2337E7A28828}"/>
              </a:ext>
            </a:extLst>
          </p:cNvPr>
          <p:cNvPicPr>
            <a:picLocks noChangeAspect="1"/>
          </p:cNvPicPr>
          <p:nvPr/>
        </p:nvPicPr>
        <p:blipFill>
          <a:blip r:embed="rId2"/>
          <a:stretch>
            <a:fillRect/>
          </a:stretch>
        </p:blipFill>
        <p:spPr>
          <a:xfrm>
            <a:off x="702366" y="812742"/>
            <a:ext cx="10837238" cy="5256754"/>
          </a:xfrm>
          <a:prstGeom prst="rect">
            <a:avLst/>
          </a:prstGeom>
        </p:spPr>
      </p:pic>
    </p:spTree>
    <p:extLst>
      <p:ext uri="{BB962C8B-B14F-4D97-AF65-F5344CB8AC3E}">
        <p14:creationId xmlns:p14="http://schemas.microsoft.com/office/powerpoint/2010/main" val="15534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13D80-740C-4230-B951-FB5681E2360E}"/>
              </a:ext>
            </a:extLst>
          </p:cNvPr>
          <p:cNvPicPr>
            <a:picLocks noChangeAspect="1"/>
          </p:cNvPicPr>
          <p:nvPr/>
        </p:nvPicPr>
        <p:blipFill>
          <a:blip r:embed="rId2"/>
          <a:stretch>
            <a:fillRect/>
          </a:stretch>
        </p:blipFill>
        <p:spPr>
          <a:xfrm>
            <a:off x="277941" y="990600"/>
            <a:ext cx="11204292" cy="4876799"/>
          </a:xfrm>
          <a:prstGeom prst="rect">
            <a:avLst/>
          </a:prstGeom>
        </p:spPr>
      </p:pic>
    </p:spTree>
    <p:extLst>
      <p:ext uri="{BB962C8B-B14F-4D97-AF65-F5344CB8AC3E}">
        <p14:creationId xmlns:p14="http://schemas.microsoft.com/office/powerpoint/2010/main" val="418433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8903F9-6103-4865-8F55-56830D15F607}"/>
              </a:ext>
            </a:extLst>
          </p:cNvPr>
          <p:cNvSpPr txBox="1"/>
          <p:nvPr/>
        </p:nvSpPr>
        <p:spPr>
          <a:xfrm>
            <a:off x="477077" y="421550"/>
            <a:ext cx="11582401" cy="3323987"/>
          </a:xfrm>
          <a:prstGeom prst="rect">
            <a:avLst/>
          </a:prstGeom>
          <a:noFill/>
        </p:spPr>
        <p:txBody>
          <a:bodyPr wrap="square">
            <a:spAutoFit/>
          </a:bodyPr>
          <a:lstStyle/>
          <a:p>
            <a:pPr marL="514350" indent="-514350">
              <a:buAutoNum type="arabicPeriod" startAt="5"/>
            </a:pPr>
            <a:r>
              <a:rPr lang="en-GB" sz="3200" b="1" dirty="0">
                <a:solidFill>
                  <a:srgbClr val="C00000"/>
                </a:solidFill>
                <a:latin typeface="Times New Roman" panose="02020603050405020304" pitchFamily="18" charset="0"/>
                <a:cs typeface="Times New Roman" panose="02020603050405020304" pitchFamily="18" charset="0"/>
              </a:rPr>
              <a:t>Affinity chromatography.</a:t>
            </a:r>
          </a:p>
          <a:p>
            <a:pPr marL="514350" indent="-514350">
              <a:buAutoNum type="arabicPeriod" startAt="5"/>
            </a:pPr>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The affinity chromatography works on the principle of mutual interaction between a ligand (L) and receptor (R) forms ligand-receptor complex (RL) with a dissociation constant </a:t>
            </a:r>
            <a:r>
              <a:rPr lang="en-GB" sz="3200" dirty="0" err="1">
                <a:latin typeface="Times New Roman" panose="02020603050405020304" pitchFamily="18" charset="0"/>
                <a:cs typeface="Times New Roman" panose="02020603050405020304" pitchFamily="18" charset="0"/>
              </a:rPr>
              <a:t>Kd</a:t>
            </a:r>
            <a:r>
              <a:rPr lang="en-GB" sz="3200" dirty="0">
                <a:latin typeface="Times New Roman" panose="02020603050405020304" pitchFamily="18" charset="0"/>
                <a:cs typeface="Times New Roman" panose="02020603050405020304" pitchFamily="18" charset="0"/>
              </a:rPr>
              <a:t>, which is expressed as follows</a:t>
            </a:r>
          </a:p>
          <a:p>
            <a:endParaRPr lang="en-GB" dirty="0"/>
          </a:p>
        </p:txBody>
      </p:sp>
      <p:pic>
        <p:nvPicPr>
          <p:cNvPr id="6" name="Picture 5">
            <a:extLst>
              <a:ext uri="{FF2B5EF4-FFF2-40B4-BE49-F238E27FC236}">
                <a16:creationId xmlns:a16="http://schemas.microsoft.com/office/drawing/2014/main" id="{C5897384-CB76-4C5F-916E-0DDC62A8A357}"/>
              </a:ext>
            </a:extLst>
          </p:cNvPr>
          <p:cNvPicPr>
            <a:picLocks noChangeAspect="1"/>
          </p:cNvPicPr>
          <p:nvPr/>
        </p:nvPicPr>
        <p:blipFill>
          <a:blip r:embed="rId2"/>
          <a:stretch>
            <a:fillRect/>
          </a:stretch>
        </p:blipFill>
        <p:spPr>
          <a:xfrm>
            <a:off x="1570071" y="3923968"/>
            <a:ext cx="9051857" cy="2132276"/>
          </a:xfrm>
          <a:prstGeom prst="rect">
            <a:avLst/>
          </a:prstGeom>
        </p:spPr>
      </p:pic>
    </p:spTree>
    <p:extLst>
      <p:ext uri="{BB962C8B-B14F-4D97-AF65-F5344CB8AC3E}">
        <p14:creationId xmlns:p14="http://schemas.microsoft.com/office/powerpoint/2010/main" val="389406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C2D293-842B-4AD0-B056-571264ADBF59}"/>
              </a:ext>
            </a:extLst>
          </p:cNvPr>
          <p:cNvSpPr txBox="1"/>
          <p:nvPr/>
        </p:nvSpPr>
        <p:spPr>
          <a:xfrm>
            <a:off x="-1" y="294788"/>
            <a:ext cx="11926957" cy="6555641"/>
          </a:xfrm>
          <a:prstGeom prst="rect">
            <a:avLst/>
          </a:prstGeom>
          <a:noFill/>
        </p:spPr>
        <p:txBody>
          <a:bodyPr wrap="square">
            <a:spAutoFit/>
          </a:bodyPr>
          <a:lstStyle/>
          <a:p>
            <a:pPr marL="342900" lvl="0" indent="-342900" algn="just" rtl="0">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rPr>
              <a:t>Dissociation constant </a:t>
            </a:r>
            <a:r>
              <a:rPr lang="en-US" sz="2800" dirty="0" err="1">
                <a:effectLst/>
                <a:latin typeface="Times New Roman" panose="02020603050405020304" pitchFamily="18" charset="0"/>
                <a:ea typeface="Times New Roman" panose="02020603050405020304" pitchFamily="18" charset="0"/>
              </a:rPr>
              <a:t>Kd</a:t>
            </a:r>
            <a:r>
              <a:rPr lang="en-US" sz="2800" dirty="0">
                <a:effectLst/>
                <a:latin typeface="Times New Roman" panose="02020603050405020304" pitchFamily="18" charset="0"/>
                <a:ea typeface="Times New Roman" panose="02020603050405020304" pitchFamily="18" charset="0"/>
              </a:rPr>
              <a:t> is specific to the receptor-ligand pair and number of interaction between them. </a:t>
            </a:r>
          </a:p>
          <a:p>
            <a:pPr marL="342900" lvl="0" indent="-342900" algn="just" rtl="0">
              <a:buFont typeface="Wingdings" panose="05000000000000000000" pitchFamily="2" charset="2"/>
              <a:buChar char=""/>
            </a:pPr>
            <a:endParaRPr lang="en-US" sz="2800" dirty="0">
              <a:latin typeface="Times New Roman" panose="02020603050405020304" pitchFamily="18" charset="0"/>
              <a:ea typeface="Times New Roman" panose="02020603050405020304" pitchFamily="18" charset="0"/>
            </a:endParaRPr>
          </a:p>
          <a:p>
            <a:pPr marL="342900" lvl="0" indent="-342900" algn="just" rtl="0">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rPr>
              <a:t>when a crude mixture is passed through an affinity column, the receptor present on the matrix reacts with the ligand present on different molecules.</a:t>
            </a:r>
            <a:endParaRPr lang="en-GB" sz="2800" dirty="0">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rPr>
              <a:t>The affinity between receptor on matrix and ligands and consequently the best choice bind to the receptor whereas all other molecules do not bind and appear in flow through. </a:t>
            </a:r>
            <a:endParaRPr lang="en-GB"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rPr>
              <a:t>A wash step removes remaining weakly bound molecules on matrix.</a:t>
            </a:r>
          </a:p>
          <a:p>
            <a:pPr marL="342900" lvl="0" indent="-342900" algn="just">
              <a:buFont typeface="Wingdings" panose="05000000000000000000" pitchFamily="2" charset="2"/>
              <a:buChar char=""/>
            </a:pPr>
            <a:endParaRPr lang="en-US" sz="2800" dirty="0">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rPr>
              <a:t> Subsequently, a counter ligand is used to elute the bound molecule through a competition between the matrix bound molecule and counter ligand.</a:t>
            </a:r>
            <a:r>
              <a:rPr lang="en-US" sz="2800" b="1" dirty="0">
                <a:effectLst/>
                <a:latin typeface="Times New Roman" panose="02020603050405020304" pitchFamily="18"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080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8CFA5-E7E4-4A7A-AB22-A601A4941EF8}"/>
              </a:ext>
            </a:extLst>
          </p:cNvPr>
          <p:cNvPicPr>
            <a:picLocks noChangeAspect="1"/>
          </p:cNvPicPr>
          <p:nvPr/>
        </p:nvPicPr>
        <p:blipFill>
          <a:blip r:embed="rId2"/>
          <a:stretch>
            <a:fillRect/>
          </a:stretch>
        </p:blipFill>
        <p:spPr>
          <a:xfrm>
            <a:off x="183431" y="251792"/>
            <a:ext cx="12326621" cy="5936974"/>
          </a:xfrm>
          <a:prstGeom prst="rect">
            <a:avLst/>
          </a:prstGeom>
        </p:spPr>
      </p:pic>
    </p:spTree>
    <p:extLst>
      <p:ext uri="{BB962C8B-B14F-4D97-AF65-F5344CB8AC3E}">
        <p14:creationId xmlns:p14="http://schemas.microsoft.com/office/powerpoint/2010/main" val="68459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76CC88-2841-43D3-B321-8C0B761DF7C0}"/>
              </a:ext>
            </a:extLst>
          </p:cNvPr>
          <p:cNvSpPr txBox="1"/>
          <p:nvPr/>
        </p:nvSpPr>
        <p:spPr>
          <a:xfrm>
            <a:off x="39756" y="291547"/>
            <a:ext cx="12112487" cy="7294305"/>
          </a:xfrm>
          <a:prstGeom prst="rect">
            <a:avLst/>
          </a:prstGeom>
          <a:noFill/>
        </p:spPr>
        <p:txBody>
          <a:bodyPr wrap="square">
            <a:spAutoFit/>
          </a:bodyPr>
          <a:lstStyle/>
          <a:p>
            <a:pPr algn="just"/>
            <a:r>
              <a:rPr lang="en-US" sz="2800" b="1" dirty="0">
                <a:solidFill>
                  <a:srgbClr val="C00000"/>
                </a:solidFill>
                <a:effectLst/>
                <a:latin typeface="Times New Roman" panose="02020603050405020304" pitchFamily="18" charset="0"/>
                <a:ea typeface="Times New Roman" panose="02020603050405020304" pitchFamily="18" charset="0"/>
              </a:rPr>
              <a:t>Advantages of Affinity chromatography-</a:t>
            </a:r>
            <a:endParaRPr lang="en-GB" sz="28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1. Specificity: Affinity chromatography is specific to the analyte in comparison to other purification technique which are utilizing molecular size, charge, hydrophobic patches or isoelectric point etc.</a:t>
            </a:r>
            <a:endParaRPr lang="en-GB" sz="2800" dirty="0">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2. Purification Yield: Compared to other purification method, affinity purification gives very high level of purification fold with high yield. In a typical affinity purification more than 90%</a:t>
            </a:r>
            <a:r>
              <a:rPr lang="en-GB" sz="2800" dirty="0">
                <a:effectLst/>
                <a:latin typeface="Times New Roman" panose="02020603050405020304" pitchFamily="18" charset="0"/>
                <a:ea typeface="Times New Roman" panose="02020603050405020304" pitchFamily="18" charset="0"/>
              </a:rPr>
              <a:t>recovery is possible.</a:t>
            </a:r>
          </a:p>
          <a:p>
            <a:endParaRPr lang="en-GB" sz="2800" dirty="0">
              <a:effectLst/>
              <a:latin typeface="Times New Roman" panose="02020603050405020304" pitchFamily="18" charset="0"/>
              <a:ea typeface="Times New Roman" panose="02020603050405020304" pitchFamily="18" charset="0"/>
            </a:endParaRPr>
          </a:p>
          <a:p>
            <a:r>
              <a:rPr lang="en-GB" sz="2800" dirty="0">
                <a:effectLst/>
                <a:latin typeface="Times New Roman" panose="02020603050405020304" pitchFamily="18" charset="0"/>
                <a:ea typeface="Times New Roman" panose="02020603050405020304" pitchFamily="18" charset="0"/>
              </a:rPr>
              <a:t>3. Reproducible: Affinity purification is reproducible and gives consistent results from one purification to other as long as it is independent to the presence of contaminating species.</a:t>
            </a:r>
          </a:p>
          <a:p>
            <a:endParaRPr lang="en-GB" sz="2800" dirty="0">
              <a:effectLst/>
              <a:latin typeface="Times New Roman" panose="02020603050405020304" pitchFamily="18" charset="0"/>
              <a:ea typeface="Times New Roman" panose="02020603050405020304" pitchFamily="18" charset="0"/>
            </a:endParaRPr>
          </a:p>
          <a:p>
            <a:r>
              <a:rPr lang="en-GB" sz="2800" dirty="0">
                <a:effectLst/>
                <a:latin typeface="Times New Roman" panose="02020603050405020304" pitchFamily="18" charset="0"/>
                <a:ea typeface="Times New Roman" panose="02020603050405020304" pitchFamily="18" charset="0"/>
              </a:rPr>
              <a:t>4. Easy to perform: Affinity purification is very robust and it depends on force governing ligand-receptor complex formation. Compared to other techniques</a:t>
            </a:r>
          </a:p>
          <a:p>
            <a:endParaRPr lang="en-GB"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a:t>
            </a:r>
            <a:endParaRPr lang="en-GB" sz="2400" dirty="0"/>
          </a:p>
        </p:txBody>
      </p:sp>
    </p:spTree>
    <p:extLst>
      <p:ext uri="{BB962C8B-B14F-4D97-AF65-F5344CB8AC3E}">
        <p14:creationId xmlns:p14="http://schemas.microsoft.com/office/powerpoint/2010/main" val="263169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579005-C486-4DD4-8E5A-2F7179B8CA4D}"/>
              </a:ext>
            </a:extLst>
          </p:cNvPr>
          <p:cNvPicPr>
            <a:picLocks noChangeAspect="1"/>
          </p:cNvPicPr>
          <p:nvPr/>
        </p:nvPicPr>
        <p:blipFill>
          <a:blip r:embed="rId2"/>
          <a:stretch>
            <a:fillRect/>
          </a:stretch>
        </p:blipFill>
        <p:spPr>
          <a:xfrm>
            <a:off x="861391" y="168406"/>
            <a:ext cx="10926417" cy="7942496"/>
          </a:xfrm>
          <a:prstGeom prst="rect">
            <a:avLst/>
          </a:prstGeom>
        </p:spPr>
      </p:pic>
    </p:spTree>
    <p:extLst>
      <p:ext uri="{BB962C8B-B14F-4D97-AF65-F5344CB8AC3E}">
        <p14:creationId xmlns:p14="http://schemas.microsoft.com/office/powerpoint/2010/main" val="146386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2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5983AD-F14B-4783-809B-487624AED90E}"/>
              </a:ext>
            </a:extLst>
          </p:cNvPr>
          <p:cNvSpPr txBox="1"/>
          <p:nvPr/>
        </p:nvSpPr>
        <p:spPr>
          <a:xfrm>
            <a:off x="1384852" y="567324"/>
            <a:ext cx="9422296" cy="4435830"/>
          </a:xfrm>
          <a:prstGeom prst="rect">
            <a:avLst/>
          </a:prstGeom>
          <a:noFill/>
        </p:spPr>
        <p:txBody>
          <a:bodyPr wrap="square">
            <a:spAutoFit/>
          </a:bodyPr>
          <a:lstStyle/>
          <a:p>
            <a:pPr>
              <a:lnSpc>
                <a:spcPct val="150000"/>
              </a:lnSpc>
            </a:pPr>
            <a:r>
              <a:rPr lang="en-GB" sz="3200" b="1" dirty="0">
                <a:solidFill>
                  <a:srgbClr val="C00000"/>
                </a:solidFill>
                <a:latin typeface="Times New Roman" panose="02020603050405020304" pitchFamily="18" charset="0"/>
                <a:cs typeface="Times New Roman" panose="02020603050405020304" pitchFamily="18" charset="0"/>
              </a:rPr>
              <a:t>There are several types of liquid chromatography:</a:t>
            </a:r>
          </a:p>
          <a:p>
            <a:pPr>
              <a:lnSpc>
                <a:spcPct val="150000"/>
              </a:lnSpc>
            </a:pPr>
            <a:r>
              <a:rPr lang="en-GB" sz="3200" dirty="0">
                <a:latin typeface="Times New Roman" panose="02020603050405020304" pitchFamily="18" charset="0"/>
                <a:cs typeface="Times New Roman" panose="02020603050405020304" pitchFamily="18" charset="0"/>
              </a:rPr>
              <a:t>1.	Normal phase chromatography.</a:t>
            </a:r>
          </a:p>
          <a:p>
            <a:pPr>
              <a:lnSpc>
                <a:spcPct val="150000"/>
              </a:lnSpc>
            </a:pPr>
            <a:r>
              <a:rPr lang="en-GB" sz="3200" dirty="0">
                <a:latin typeface="Times New Roman" panose="02020603050405020304" pitchFamily="18" charset="0"/>
                <a:cs typeface="Times New Roman" panose="02020603050405020304" pitchFamily="18" charset="0"/>
              </a:rPr>
              <a:t>2.	Reverse phase chromatography.</a:t>
            </a:r>
          </a:p>
          <a:p>
            <a:pPr>
              <a:lnSpc>
                <a:spcPct val="150000"/>
              </a:lnSpc>
            </a:pPr>
            <a:r>
              <a:rPr lang="en-GB" sz="3200" dirty="0">
                <a:latin typeface="Times New Roman" panose="02020603050405020304" pitchFamily="18" charset="0"/>
                <a:cs typeface="Times New Roman" panose="02020603050405020304" pitchFamily="18" charset="0"/>
              </a:rPr>
              <a:t>3.	</a:t>
            </a:r>
            <a:r>
              <a:rPr lang="en-GB" sz="3200" dirty="0">
                <a:solidFill>
                  <a:srgbClr val="C00000"/>
                </a:solidFill>
                <a:latin typeface="Times New Roman" panose="02020603050405020304" pitchFamily="18" charset="0"/>
                <a:cs typeface="Times New Roman" panose="02020603050405020304" pitchFamily="18" charset="0"/>
              </a:rPr>
              <a:t>Ion exchange chromatography.</a:t>
            </a:r>
          </a:p>
          <a:p>
            <a:pPr>
              <a:lnSpc>
                <a:spcPct val="150000"/>
              </a:lnSpc>
            </a:pPr>
            <a:r>
              <a:rPr lang="en-GB" sz="3200" dirty="0">
                <a:solidFill>
                  <a:srgbClr val="C00000"/>
                </a:solidFill>
                <a:latin typeface="Times New Roman" panose="02020603050405020304" pitchFamily="18" charset="0"/>
                <a:cs typeface="Times New Roman" panose="02020603050405020304" pitchFamily="18" charset="0"/>
              </a:rPr>
              <a:t>4.	Size exclusion chromatography.</a:t>
            </a:r>
          </a:p>
          <a:p>
            <a:pPr>
              <a:lnSpc>
                <a:spcPct val="150000"/>
              </a:lnSpc>
            </a:pPr>
            <a:r>
              <a:rPr lang="en-GB" sz="3200" dirty="0">
                <a:solidFill>
                  <a:srgbClr val="C00000"/>
                </a:solidFill>
                <a:latin typeface="Times New Roman" panose="02020603050405020304" pitchFamily="18" charset="0"/>
                <a:cs typeface="Times New Roman" panose="02020603050405020304" pitchFamily="18" charset="0"/>
              </a:rPr>
              <a:t>5.	Affinity chromatography.</a:t>
            </a:r>
          </a:p>
        </p:txBody>
      </p:sp>
    </p:spTree>
    <p:extLst>
      <p:ext uri="{BB962C8B-B14F-4D97-AF65-F5344CB8AC3E}">
        <p14:creationId xmlns:p14="http://schemas.microsoft.com/office/powerpoint/2010/main" val="83413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3DE7C-FB17-41AD-AFC4-AF3EA39DAAAD}"/>
              </a:ext>
            </a:extLst>
          </p:cNvPr>
          <p:cNvSpPr txBox="1"/>
          <p:nvPr/>
        </p:nvSpPr>
        <p:spPr>
          <a:xfrm>
            <a:off x="271669" y="166873"/>
            <a:ext cx="11648661" cy="6494085"/>
          </a:xfrm>
          <a:prstGeom prst="rect">
            <a:avLst/>
          </a:prstGeom>
          <a:noFill/>
        </p:spPr>
        <p:txBody>
          <a:bodyPr wrap="square">
            <a:spAutoFit/>
          </a:bodyPr>
          <a:lstStyle/>
          <a:p>
            <a:pPr algn="just"/>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Ion exchange chromatography</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IEX)</a:t>
            </a:r>
            <a:endParaRPr lang="ar-IQ"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ar-IQ"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400" dirty="0">
                <a:effectLst/>
                <a:latin typeface="Times New Roman" panose="02020603050405020304" pitchFamily="18" charset="0"/>
                <a:ea typeface="Times New Roman" panose="02020603050405020304" pitchFamily="18" charset="0"/>
                <a:cs typeface="+mj-cs"/>
              </a:rPr>
              <a:t>IEX  chromatography </a:t>
            </a:r>
            <a:r>
              <a:rPr lang="en-GB" sz="2400" dirty="0">
                <a:effectLst/>
                <a:latin typeface="Times New Roman" panose="02020603050405020304" pitchFamily="18" charset="0"/>
                <a:ea typeface="Times New Roman" panose="02020603050405020304" pitchFamily="18" charset="0"/>
                <a:cs typeface="+mj-cs"/>
              </a:rPr>
              <a:t>separates ions and charged molecules based on their affinity towards the appositively charged matrix (ion exchanger). </a:t>
            </a:r>
          </a:p>
          <a:p>
            <a:pPr marL="342900" indent="-342900" algn="just">
              <a:buFont typeface="Wingdings" panose="05000000000000000000" pitchFamily="2" charset="2"/>
              <a:buChar char="ü"/>
            </a:pPr>
            <a:endParaRPr lang="en-GB" sz="2400" dirty="0">
              <a:latin typeface="Times New Roman" panose="02020603050405020304" pitchFamily="18" charset="0"/>
              <a:ea typeface="Times New Roman" panose="02020603050405020304" pitchFamily="18" charset="0"/>
              <a:cs typeface="+mj-cs"/>
            </a:endParaRPr>
          </a:p>
          <a:p>
            <a:pPr marL="342900" indent="-342900" algn="just">
              <a:buFont typeface="Wingdings" panose="05000000000000000000" pitchFamily="2" charset="2"/>
              <a:buChar char="ü"/>
            </a:pPr>
            <a:r>
              <a:rPr lang="en-GB" sz="2400" dirty="0">
                <a:effectLst/>
                <a:latin typeface="Times New Roman" panose="02020603050405020304" pitchFamily="18" charset="0"/>
                <a:ea typeface="Times New Roman" panose="02020603050405020304" pitchFamily="18" charset="0"/>
                <a:cs typeface="+mj-cs"/>
              </a:rPr>
              <a:t>It works on almost any kind of charged molecule—including large proteins, small nucleotides, and amino acids.</a:t>
            </a:r>
            <a:endParaRPr lang="ar-IQ" sz="2400" dirty="0">
              <a:effectLst/>
              <a:latin typeface="Times New Roman" panose="02020603050405020304" pitchFamily="18" charset="0"/>
              <a:ea typeface="Times New Roman" panose="02020603050405020304" pitchFamily="18" charset="0"/>
              <a:cs typeface="+mj-cs"/>
            </a:endParaRPr>
          </a:p>
          <a:p>
            <a:pPr marL="342900" indent="-342900" algn="just">
              <a:buFont typeface="Wingdings" panose="05000000000000000000" pitchFamily="2" charset="2"/>
              <a:buChar char="ü"/>
            </a:pPr>
            <a:endParaRPr lang="ar-IQ" sz="2400" dirty="0">
              <a:latin typeface="Times New Roman" panose="02020603050405020304" pitchFamily="18" charset="0"/>
              <a:ea typeface="Times New Roman" panose="02020603050405020304" pitchFamily="18" charset="0"/>
              <a:cs typeface="+mj-cs"/>
            </a:endParaRPr>
          </a:p>
          <a:p>
            <a:pPr marL="342900" indent="-342900" algn="just">
              <a:buFont typeface="Wingdings" panose="05000000000000000000" pitchFamily="2" charset="2"/>
              <a:buChar char="ü"/>
            </a:pPr>
            <a:r>
              <a:rPr lang="en-GB" sz="2400" dirty="0">
                <a:effectLst/>
                <a:latin typeface="Times New Roman" panose="02020603050405020304" pitchFamily="18" charset="0"/>
                <a:ea typeface="Times New Roman" panose="02020603050405020304" pitchFamily="18" charset="0"/>
                <a:cs typeface="+mj-cs"/>
              </a:rPr>
              <a:t>Mobil phases consist an aqueous buffer system into which the mixture to be resolved. </a:t>
            </a:r>
          </a:p>
          <a:p>
            <a:pPr marL="342900" indent="-342900" algn="just">
              <a:buFont typeface="Wingdings" panose="05000000000000000000" pitchFamily="2" charset="2"/>
              <a:buChar char="ü"/>
            </a:pPr>
            <a:endParaRPr lang="en-GB" sz="2400" dirty="0">
              <a:effectLst/>
              <a:latin typeface="Times New Roman" panose="02020603050405020304" pitchFamily="18" charset="0"/>
              <a:ea typeface="Times New Roman" panose="02020603050405020304" pitchFamily="18" charset="0"/>
              <a:cs typeface="+mj-cs"/>
            </a:endParaRPr>
          </a:p>
          <a:p>
            <a:pPr marL="342900" indent="-342900" algn="just">
              <a:buFont typeface="Wingdings" panose="05000000000000000000" pitchFamily="2" charset="2"/>
              <a:buChar char="ü"/>
            </a:pPr>
            <a:r>
              <a:rPr lang="en-GB" sz="2400" dirty="0">
                <a:effectLst/>
                <a:latin typeface="Times New Roman" panose="02020603050405020304" pitchFamily="18" charset="0"/>
                <a:ea typeface="Times New Roman" panose="02020603050405020304" pitchFamily="18" charset="0"/>
                <a:cs typeface="+mj-cs"/>
              </a:rPr>
              <a:t>The stationary phase usually made from inert organic matrix chemically derivative with ionizable functional groups.</a:t>
            </a:r>
          </a:p>
          <a:p>
            <a:pPr marL="342900" indent="-342900" algn="just">
              <a:buFont typeface="Wingdings" panose="05000000000000000000" pitchFamily="2" charset="2"/>
              <a:buChar char="ü"/>
            </a:pPr>
            <a:endParaRPr lang="en-GB" sz="2400" dirty="0">
              <a:effectLst/>
              <a:latin typeface="Times New Roman" panose="02020603050405020304" pitchFamily="18" charset="0"/>
              <a:ea typeface="Times New Roman" panose="02020603050405020304" pitchFamily="18" charset="0"/>
              <a:cs typeface="+mj-cs"/>
            </a:endParaRPr>
          </a:p>
          <a:p>
            <a:pPr marL="342900" indent="-342900" algn="just">
              <a:buFont typeface="Wingdings" panose="05000000000000000000" pitchFamily="2" charset="2"/>
              <a:buChar char="ü"/>
            </a:pPr>
            <a:r>
              <a:rPr lang="en-GB" sz="2400" dirty="0">
                <a:effectLst/>
                <a:latin typeface="Times New Roman" panose="02020603050405020304" pitchFamily="18" charset="0"/>
                <a:ea typeface="Times New Roman" panose="02020603050405020304" pitchFamily="18" charset="0"/>
                <a:cs typeface="+mj-cs"/>
              </a:rPr>
              <a:t> Ions which exist in a state of equilibrium between the mobile phase and stationary phases giving rise to two possible formats, anion and cation exchange are referred to as counter ion.</a:t>
            </a:r>
            <a:endParaRPr lang="ar-IQ" sz="2400" dirty="0">
              <a:effectLst/>
              <a:latin typeface="Times New Roman" panose="02020603050405020304" pitchFamily="18" charset="0"/>
              <a:ea typeface="Times New Roman" panose="02020603050405020304" pitchFamily="18" charset="0"/>
              <a:cs typeface="+mj-cs"/>
            </a:endParaRPr>
          </a:p>
          <a:p>
            <a:pPr algn="just"/>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256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7DB70-5466-4230-AFE8-0ACD428BD4DE}"/>
              </a:ext>
            </a:extLst>
          </p:cNvPr>
          <p:cNvPicPr>
            <a:picLocks noChangeAspect="1"/>
          </p:cNvPicPr>
          <p:nvPr/>
        </p:nvPicPr>
        <p:blipFill>
          <a:blip r:embed="rId2"/>
          <a:stretch>
            <a:fillRect/>
          </a:stretch>
        </p:blipFill>
        <p:spPr>
          <a:xfrm>
            <a:off x="701147" y="1961321"/>
            <a:ext cx="10683687" cy="4253948"/>
          </a:xfrm>
          <a:prstGeom prst="rect">
            <a:avLst/>
          </a:prstGeom>
        </p:spPr>
      </p:pic>
      <p:sp>
        <p:nvSpPr>
          <p:cNvPr id="4" name="TextBox 3">
            <a:extLst>
              <a:ext uri="{FF2B5EF4-FFF2-40B4-BE49-F238E27FC236}">
                <a16:creationId xmlns:a16="http://schemas.microsoft.com/office/drawing/2014/main" id="{32FF7CAB-6AC2-4D61-8F1F-4CA110D2AC28}"/>
              </a:ext>
            </a:extLst>
          </p:cNvPr>
          <p:cNvSpPr txBox="1"/>
          <p:nvPr/>
        </p:nvSpPr>
        <p:spPr>
          <a:xfrm>
            <a:off x="106017" y="218661"/>
            <a:ext cx="11873948" cy="1133965"/>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400" dirty="0">
                <a:solidFill>
                  <a:srgbClr val="000000"/>
                </a:solidFill>
                <a:effectLst/>
                <a:latin typeface="Times New Roman" panose="02020603050405020304" pitchFamily="18" charset="0"/>
                <a:ea typeface="Times New Roman" panose="02020603050405020304" pitchFamily="18" charset="0"/>
              </a:rPr>
              <a:t>Ions which exist in a state of equilibrium between the mobile phase and stationary phases giving rise to two possible formats, anion and cation exchange are referred to as counter ion.</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042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7746F3-D9D6-43D8-B114-2993A31CC7A5}"/>
              </a:ext>
            </a:extLst>
          </p:cNvPr>
          <p:cNvSpPr txBox="1"/>
          <p:nvPr/>
        </p:nvSpPr>
        <p:spPr>
          <a:xfrm>
            <a:off x="318052" y="136611"/>
            <a:ext cx="11555895" cy="2677656"/>
          </a:xfrm>
          <a:prstGeom prst="rect">
            <a:avLst/>
          </a:prstGeom>
          <a:noFill/>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The interaction between </a:t>
            </a:r>
            <a:r>
              <a:rPr lang="en-US" sz="2800" u="sng" dirty="0">
                <a:solidFill>
                  <a:srgbClr val="C00000"/>
                </a:solidFill>
                <a:effectLst/>
                <a:latin typeface="Times New Roman" panose="02020603050405020304" pitchFamily="18" charset="0"/>
                <a:ea typeface="Times New Roman" panose="02020603050405020304" pitchFamily="18" charset="0"/>
              </a:rPr>
              <a:t>matrix and analyte is determined by net charge, ionic strength and pH of the buffer</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For example, when analytes loaded onto a negatively charged matrix, the neutral or negatively charged analyte will not bind to the matrix whereas positively charged analyte will bind as per their relative charge and needed higher concentration of counter ion to elute from matrix.  </a:t>
            </a:r>
            <a:endParaRPr lang="en-GB"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B14CE0B9-414E-4FEB-8A4F-173A4D3C5162}"/>
              </a:ext>
            </a:extLst>
          </p:cNvPr>
          <p:cNvPicPr>
            <a:picLocks noChangeAspect="1"/>
          </p:cNvPicPr>
          <p:nvPr/>
        </p:nvPicPr>
        <p:blipFill>
          <a:blip r:embed="rId2"/>
          <a:stretch>
            <a:fillRect/>
          </a:stretch>
        </p:blipFill>
        <p:spPr>
          <a:xfrm>
            <a:off x="1874542" y="2509467"/>
            <a:ext cx="8024831" cy="4210615"/>
          </a:xfrm>
          <a:prstGeom prst="rect">
            <a:avLst/>
          </a:prstGeom>
        </p:spPr>
      </p:pic>
    </p:spTree>
    <p:extLst>
      <p:ext uri="{BB962C8B-B14F-4D97-AF65-F5344CB8AC3E}">
        <p14:creationId xmlns:p14="http://schemas.microsoft.com/office/powerpoint/2010/main" val="95364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089D11-2345-42F9-A3AD-226AA52C2DE0}"/>
              </a:ext>
            </a:extLst>
          </p:cNvPr>
          <p:cNvSpPr txBox="1"/>
          <p:nvPr/>
        </p:nvSpPr>
        <p:spPr>
          <a:xfrm>
            <a:off x="46100" y="0"/>
            <a:ext cx="11489635" cy="2000548"/>
          </a:xfrm>
          <a:prstGeom prst="rect">
            <a:avLst/>
          </a:prstGeom>
          <a:noFill/>
        </p:spPr>
        <p:txBody>
          <a:bodyPr wrap="square">
            <a:spAutoFit/>
          </a:bodyPr>
          <a:lstStyle/>
          <a:p>
            <a:pPr algn="just"/>
            <a:r>
              <a:rPr lang="en-GB"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GB"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Cation exchange chromatography</a:t>
            </a:r>
          </a:p>
          <a:p>
            <a:pPr marL="342900" indent="-342900" algn="just">
              <a:buFont typeface="Wingdings" panose="05000000000000000000" pitchFamily="2" charset="2"/>
              <a:buChar char="ü"/>
            </a:pP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Analyte is positively charged and </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matrix has a negatively charged functional group. </a:t>
            </a:r>
          </a:p>
          <a:p>
            <a:pPr marL="342900" indent="-342900" algn="just">
              <a:buFont typeface="Wingdings" panose="05000000000000000000" pitchFamily="2" charset="2"/>
              <a:buChar char="ü"/>
            </a:pPr>
            <a:endPar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matrix have negative functional groups such as carboxyl (- COO</a:t>
            </a:r>
            <a:r>
              <a:rPr lang="en-GB"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carboxy methyl (- CH</a:t>
            </a:r>
            <a:r>
              <a:rPr lang="en-GB"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COO</a:t>
            </a:r>
            <a:r>
              <a:rPr lang="en-GB"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sulpho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SO</a:t>
            </a:r>
            <a:r>
              <a:rPr lang="en-GB"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GB" sz="2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sulpho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methyle</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CH</a:t>
            </a:r>
            <a:r>
              <a:rPr lang="en-GB"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a:t>
            </a:r>
            <a:r>
              <a:rPr lang="en-GB"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378FC08-33D3-47BB-9DD0-6E012D8B2D66}"/>
              </a:ext>
            </a:extLst>
          </p:cNvPr>
          <p:cNvPicPr>
            <a:picLocks noChangeAspect="1"/>
          </p:cNvPicPr>
          <p:nvPr/>
        </p:nvPicPr>
        <p:blipFill>
          <a:blip r:embed="rId2"/>
          <a:stretch>
            <a:fillRect/>
          </a:stretch>
        </p:blipFill>
        <p:spPr>
          <a:xfrm>
            <a:off x="1736036" y="2000547"/>
            <a:ext cx="8322646" cy="4798109"/>
          </a:xfrm>
          <a:prstGeom prst="rect">
            <a:avLst/>
          </a:prstGeom>
        </p:spPr>
      </p:pic>
    </p:spTree>
    <p:extLst>
      <p:ext uri="{BB962C8B-B14F-4D97-AF65-F5344CB8AC3E}">
        <p14:creationId xmlns:p14="http://schemas.microsoft.com/office/powerpoint/2010/main" val="331244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14E706-73F5-43F9-B1FF-EF99070B7D4A}"/>
              </a:ext>
            </a:extLst>
          </p:cNvPr>
          <p:cNvSpPr txBox="1"/>
          <p:nvPr/>
        </p:nvSpPr>
        <p:spPr>
          <a:xfrm>
            <a:off x="251791" y="0"/>
            <a:ext cx="11529392" cy="1477328"/>
          </a:xfrm>
          <a:prstGeom prst="rect">
            <a:avLst/>
          </a:prstGeom>
          <a:noFill/>
        </p:spPr>
        <p:txBody>
          <a:bodyPr wrap="square">
            <a:spAutoFit/>
          </a:bodyPr>
          <a:lstStyle/>
          <a:p>
            <a:pPr algn="just">
              <a:lnSpc>
                <a:spcPct val="150000"/>
              </a:lnSpc>
            </a:pPr>
            <a:r>
              <a:rPr lang="en-GB"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 Anion Exchange chromatography- </a:t>
            </a:r>
          </a:p>
          <a:p>
            <a:pPr marL="342900" indent="-342900" algn="just">
              <a:buFont typeface="Wingdings" panose="05000000000000000000" pitchFamily="2" charset="2"/>
              <a:buChar char="ü"/>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Analyte is negatively charged and matrix has a positively charged functional group. The negatively charged analyte replaces the reversible bound anion and binds to the matrix</a:t>
            </a:r>
            <a:endPar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2E74BF7-B5D5-423C-A0BD-E91D9858A362}"/>
              </a:ext>
            </a:extLst>
          </p:cNvPr>
          <p:cNvPicPr>
            <a:picLocks noChangeAspect="1"/>
          </p:cNvPicPr>
          <p:nvPr/>
        </p:nvPicPr>
        <p:blipFill>
          <a:blip r:embed="rId2"/>
          <a:stretch>
            <a:fillRect/>
          </a:stretch>
        </p:blipFill>
        <p:spPr>
          <a:xfrm>
            <a:off x="3975652" y="1599451"/>
            <a:ext cx="7608740" cy="5258549"/>
          </a:xfrm>
          <a:prstGeom prst="rect">
            <a:avLst/>
          </a:prstGeom>
        </p:spPr>
      </p:pic>
      <p:sp>
        <p:nvSpPr>
          <p:cNvPr id="6" name="TextBox 5">
            <a:extLst>
              <a:ext uri="{FF2B5EF4-FFF2-40B4-BE49-F238E27FC236}">
                <a16:creationId xmlns:a16="http://schemas.microsoft.com/office/drawing/2014/main" id="{21A69731-423C-4067-BB51-76A5F531B08F}"/>
              </a:ext>
            </a:extLst>
          </p:cNvPr>
          <p:cNvSpPr txBox="1"/>
          <p:nvPr/>
        </p:nvSpPr>
        <p:spPr>
          <a:xfrm>
            <a:off x="251791" y="2420035"/>
            <a:ext cx="3723861" cy="1569660"/>
          </a:xfrm>
          <a:prstGeom prst="rect">
            <a:avLst/>
          </a:prstGeom>
          <a:noFill/>
        </p:spPr>
        <p:txBody>
          <a:bodyPr wrap="square">
            <a:spAutoFit/>
          </a:bodyPr>
          <a:lstStyle/>
          <a:p>
            <a:pPr marL="342900" indent="-342900">
              <a:buFont typeface="Wingdings" panose="05000000000000000000" pitchFamily="2" charset="2"/>
              <a:buChar char="ü"/>
            </a:pPr>
            <a:r>
              <a:rPr lang="en-GB" sz="2400" dirty="0">
                <a:latin typeface="Times New Roman" panose="02020603050405020304" pitchFamily="18" charset="0"/>
                <a:cs typeface="Times New Roman" panose="02020603050405020304" pitchFamily="18" charset="0"/>
              </a:rPr>
              <a:t>Matrix such as amino ethyl (- CH2CH2 NH3+) and trimethyl amino ethyl.  </a:t>
            </a:r>
          </a:p>
        </p:txBody>
      </p:sp>
    </p:spTree>
    <p:extLst>
      <p:ext uri="{BB962C8B-B14F-4D97-AF65-F5344CB8AC3E}">
        <p14:creationId xmlns:p14="http://schemas.microsoft.com/office/powerpoint/2010/main" val="75491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25BB26-3CB1-4BF3-9D3C-F793542CD484}"/>
              </a:ext>
            </a:extLst>
          </p:cNvPr>
          <p:cNvPicPr>
            <a:picLocks noChangeAspect="1"/>
          </p:cNvPicPr>
          <p:nvPr/>
        </p:nvPicPr>
        <p:blipFill>
          <a:blip r:embed="rId2"/>
          <a:stretch>
            <a:fillRect/>
          </a:stretch>
        </p:blipFill>
        <p:spPr>
          <a:xfrm>
            <a:off x="505319" y="357808"/>
            <a:ext cx="10947575" cy="6400800"/>
          </a:xfrm>
          <a:prstGeom prst="rect">
            <a:avLst/>
          </a:prstGeom>
        </p:spPr>
      </p:pic>
    </p:spTree>
    <p:extLst>
      <p:ext uri="{BB962C8B-B14F-4D97-AF65-F5344CB8AC3E}">
        <p14:creationId xmlns:p14="http://schemas.microsoft.com/office/powerpoint/2010/main" val="377148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BBEE31-26FE-4846-806D-79B50449D1BE}"/>
              </a:ext>
            </a:extLst>
          </p:cNvPr>
          <p:cNvSpPr txBox="1"/>
          <p:nvPr/>
        </p:nvSpPr>
        <p:spPr>
          <a:xfrm>
            <a:off x="265043" y="1338471"/>
            <a:ext cx="5194853" cy="4832092"/>
          </a:xfrm>
          <a:prstGeom prst="rect">
            <a:avLst/>
          </a:prstGeom>
          <a:noFill/>
        </p:spPr>
        <p:txBody>
          <a:bodyPr wrap="square">
            <a:spAutoFit/>
          </a:bodyPr>
          <a:lstStyle/>
          <a:p>
            <a:endParaRPr lang="en-GB" sz="2800" dirty="0">
              <a:solidFill>
                <a:srgbClr val="C00000"/>
              </a:solidFill>
              <a:effectLst/>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rPr>
              <a:t>Size exclusion chromatography (SEC), is a chromatographic method that separates molecules based on their particle size. </a:t>
            </a:r>
          </a:p>
          <a:p>
            <a:pPr marL="457200" indent="-457200" algn="just">
              <a:buFont typeface="Wingdings" panose="05000000000000000000" pitchFamily="2" charset="2"/>
              <a:buChar char="ü"/>
            </a:pPr>
            <a:endParaRPr lang="en-GB" sz="2800" dirty="0">
              <a:latin typeface="Times New Roman" panose="02020603050405020304" pitchFamily="18" charset="0"/>
              <a:ea typeface="Times New Roman" panose="02020603050405020304" pitchFamily="18" charset="0"/>
            </a:endParaRPr>
          </a:p>
          <a:p>
            <a:pPr marL="457200" indent="-457200" algn="just">
              <a:buFont typeface="Wingdings" panose="05000000000000000000" pitchFamily="2" charset="2"/>
              <a:buChar char="ü"/>
            </a:pPr>
            <a:r>
              <a:rPr lang="en-GB" sz="2800" dirty="0">
                <a:effectLst/>
                <a:latin typeface="Times New Roman" panose="02020603050405020304" pitchFamily="18" charset="0"/>
                <a:ea typeface="Times New Roman" panose="02020603050405020304" pitchFamily="18" charset="0"/>
              </a:rPr>
              <a:t>It is usually applied to large molecules or macromolecular complexes such as proteins and polymers.</a:t>
            </a:r>
          </a:p>
        </p:txBody>
      </p:sp>
      <p:pic>
        <p:nvPicPr>
          <p:cNvPr id="4" name="Picture 3">
            <a:extLst>
              <a:ext uri="{FF2B5EF4-FFF2-40B4-BE49-F238E27FC236}">
                <a16:creationId xmlns:a16="http://schemas.microsoft.com/office/drawing/2014/main" id="{6CF69962-777A-4573-A700-1EBB7914E7C9}"/>
              </a:ext>
            </a:extLst>
          </p:cNvPr>
          <p:cNvPicPr>
            <a:picLocks noChangeAspect="1"/>
          </p:cNvPicPr>
          <p:nvPr/>
        </p:nvPicPr>
        <p:blipFill>
          <a:blip r:embed="rId2"/>
          <a:stretch>
            <a:fillRect/>
          </a:stretch>
        </p:blipFill>
        <p:spPr>
          <a:xfrm>
            <a:off x="5459896" y="2163700"/>
            <a:ext cx="6626084" cy="4412946"/>
          </a:xfrm>
          <a:prstGeom prst="rect">
            <a:avLst/>
          </a:prstGeom>
        </p:spPr>
      </p:pic>
      <p:sp>
        <p:nvSpPr>
          <p:cNvPr id="6" name="TextBox 5">
            <a:extLst>
              <a:ext uri="{FF2B5EF4-FFF2-40B4-BE49-F238E27FC236}">
                <a16:creationId xmlns:a16="http://schemas.microsoft.com/office/drawing/2014/main" id="{A095313E-7351-405B-A300-1680531E4993}"/>
              </a:ext>
            </a:extLst>
          </p:cNvPr>
          <p:cNvSpPr txBox="1"/>
          <p:nvPr/>
        </p:nvSpPr>
        <p:spPr>
          <a:xfrm>
            <a:off x="66259" y="182123"/>
            <a:ext cx="11661913" cy="584775"/>
          </a:xfrm>
          <a:prstGeom prst="rect">
            <a:avLst/>
          </a:prstGeom>
          <a:noFill/>
        </p:spPr>
        <p:txBody>
          <a:bodyPr wrap="square">
            <a:spAutoFit/>
          </a:bodyPr>
          <a:lstStyle/>
          <a:p>
            <a:r>
              <a:rPr lang="en-US" sz="3200" b="1" dirty="0">
                <a:solidFill>
                  <a:srgbClr val="C00000"/>
                </a:solidFill>
                <a:effectLst/>
                <a:latin typeface="Times New Roman" panose="02020603050405020304" pitchFamily="18" charset="0"/>
                <a:ea typeface="Times New Roman" panose="02020603050405020304" pitchFamily="18" charset="0"/>
              </a:rPr>
              <a:t>4. Size exclusion chromatography</a:t>
            </a:r>
            <a:r>
              <a:rPr lang="en-GB" sz="3200" b="1" dirty="0">
                <a:solidFill>
                  <a:srgbClr val="C00000"/>
                </a:solidFill>
                <a:effectLst/>
                <a:latin typeface="Times New Roman" panose="02020603050405020304" pitchFamily="18" charset="0"/>
                <a:ea typeface="Times New Roman" panose="02020603050405020304" pitchFamily="18" charset="0"/>
              </a:rPr>
              <a:t> (gel filtration chromatography)</a:t>
            </a:r>
            <a:endParaRPr lang="en-US" sz="32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0371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6292</TotalTime>
  <Words>822</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Al-Omran (Univesity of Basrah)</dc:creator>
  <cp:lastModifiedBy>Layla Al-Omran (Univesity of Basrah)</cp:lastModifiedBy>
  <cp:revision>52</cp:revision>
  <dcterms:created xsi:type="dcterms:W3CDTF">2021-09-20T15:29:42Z</dcterms:created>
  <dcterms:modified xsi:type="dcterms:W3CDTF">2021-10-18T18:01:45Z</dcterms:modified>
</cp:coreProperties>
</file>